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21"/>
  </p:notesMasterIdLst>
  <p:sldIdLst>
    <p:sldId id="256" r:id="rId2"/>
    <p:sldId id="279" r:id="rId3"/>
    <p:sldId id="287" r:id="rId4"/>
    <p:sldId id="283" r:id="rId5"/>
    <p:sldId id="284" r:id="rId6"/>
    <p:sldId id="286" r:id="rId7"/>
    <p:sldId id="259" r:id="rId8"/>
    <p:sldId id="272" r:id="rId9"/>
    <p:sldId id="273" r:id="rId10"/>
    <p:sldId id="274" r:id="rId11"/>
    <p:sldId id="276" r:id="rId12"/>
    <p:sldId id="277" r:id="rId13"/>
    <p:sldId id="281" r:id="rId14"/>
    <p:sldId id="282" r:id="rId15"/>
    <p:sldId id="285" r:id="rId16"/>
    <p:sldId id="280" r:id="rId17"/>
    <p:sldId id="278" r:id="rId18"/>
    <p:sldId id="269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4D7FF12-F7A1-4463-A9FD-4DBDC5F1C300}">
          <p14:sldIdLst>
            <p14:sldId id="256"/>
            <p14:sldId id="279"/>
            <p14:sldId id="287"/>
            <p14:sldId id="283"/>
            <p14:sldId id="284"/>
            <p14:sldId id="286"/>
            <p14:sldId id="259"/>
            <p14:sldId id="272"/>
            <p14:sldId id="273"/>
            <p14:sldId id="274"/>
            <p14:sldId id="276"/>
            <p14:sldId id="277"/>
            <p14:sldId id="281"/>
            <p14:sldId id="282"/>
            <p14:sldId id="285"/>
            <p14:sldId id="280"/>
            <p14:sldId id="278"/>
            <p14:sldId id="269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ussef Chayeb" initials="YC" lastIdx="1" clrIdx="0">
    <p:extLst>
      <p:ext uri="{19B8F6BF-5375-455C-9EA6-DF929625EA0E}">
        <p15:presenceInfo xmlns:p15="http://schemas.microsoft.com/office/powerpoint/2012/main" userId="S-1-5-21-2920954032-1991279134-4211851416-315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CC"/>
    <a:srgbClr val="33CCCC"/>
    <a:srgbClr val="00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86925" autoAdjust="0"/>
  </p:normalViewPr>
  <p:slideViewPr>
    <p:cSldViewPr snapToGrid="0">
      <p:cViewPr varScale="1">
        <p:scale>
          <a:sx n="74" d="100"/>
          <a:sy n="74" d="100"/>
        </p:scale>
        <p:origin x="965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9E5900-130B-4308-B0E8-00D73A5F9852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6C20E1-1BA0-4BD2-9AE1-DFB4ECBE2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99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127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7937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025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8167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225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5130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1899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0228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7794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8849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620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88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722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82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406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194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5677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2142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Bespoke solutions = custom made for specific requirements / clients needs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C20E1-1BA0-4BD2-9AE1-DFB4ECBE215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499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883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743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938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304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34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526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031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881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946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968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461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078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9" r:id="rId5"/>
    <p:sldLayoutId id="2147483743" r:id="rId6"/>
    <p:sldLayoutId id="2147483744" r:id="rId7"/>
    <p:sldLayoutId id="2147483745" r:id="rId8"/>
    <p:sldLayoutId id="2147483748" r:id="rId9"/>
    <p:sldLayoutId id="2147483746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44A37DD3-1B84-4776-94E1-C0AAA5C0F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570077-1811-4343-8D33-2E84B209E2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877" y="1942924"/>
            <a:ext cx="7502022" cy="3120120"/>
          </a:xfrm>
          <a:effectLst/>
        </p:spPr>
        <p:txBody>
          <a:bodyPr anchor="ctr">
            <a:noAutofit/>
          </a:bodyPr>
          <a:lstStyle/>
          <a:p>
            <a:pPr algn="ctr"/>
            <a:r>
              <a:rPr lang="en-US" sz="4400" b="1" dirty="0">
                <a:solidFill>
                  <a:srgbClr val="0099CC"/>
                </a:solidFill>
                <a:effectLst>
                  <a:outerShdw blurRad="50800" dist="63500" dir="5400000" algn="t" rotWithShape="0">
                    <a:prstClr val="black">
                      <a:alpha val="40000"/>
                    </a:prstClr>
                  </a:outerShdw>
                  <a:reflection blurRad="6350" stA="55000" endA="300" endPos="2000" dir="5400000" sy="-100000" algn="bl" rotWithShape="0"/>
                </a:effectLst>
                <a:latin typeface="+mn-lt"/>
                <a:cs typeface="Calibri" panose="020F0502020204030204" pitchFamily="34" charset="0"/>
              </a:rPr>
              <a:t>Proprietary Software Vs. </a:t>
            </a:r>
            <a:br>
              <a:rPr lang="en-US" sz="4400" b="1" dirty="0">
                <a:solidFill>
                  <a:srgbClr val="0099CC"/>
                </a:solidFill>
                <a:effectLst>
                  <a:outerShdw blurRad="50800" dist="63500" dir="5400000" algn="t" rotWithShape="0">
                    <a:prstClr val="black">
                      <a:alpha val="40000"/>
                    </a:prstClr>
                  </a:outerShdw>
                  <a:reflection blurRad="6350" stA="55000" endA="300" endPos="2000" dir="5400000" sy="-100000" algn="bl" rotWithShape="0"/>
                </a:effectLst>
                <a:latin typeface="+mn-lt"/>
                <a:cs typeface="Calibri" panose="020F0502020204030204" pitchFamily="34" charset="0"/>
              </a:rPr>
            </a:br>
            <a:r>
              <a:rPr lang="en-US" sz="4400" b="1" dirty="0">
                <a:solidFill>
                  <a:srgbClr val="0099CC"/>
                </a:solidFill>
                <a:effectLst>
                  <a:outerShdw blurRad="50800" dist="63500" dir="5400000" algn="t" rotWithShape="0">
                    <a:prstClr val="black">
                      <a:alpha val="40000"/>
                    </a:prstClr>
                  </a:outerShdw>
                  <a:reflection blurRad="6350" stA="55000" endA="300" endPos="2000" dir="5400000" sy="-100000" algn="bl" rotWithShape="0"/>
                </a:effectLst>
                <a:latin typeface="+mn-lt"/>
                <a:cs typeface="Calibri" panose="020F0502020204030204" pitchFamily="34" charset="0"/>
              </a:rPr>
              <a:t>Free Open Source Software</a:t>
            </a:r>
            <a:br>
              <a:rPr lang="en-US" sz="3600" b="1" dirty="0">
                <a:solidFill>
                  <a:srgbClr val="0099CC"/>
                </a:solidFill>
                <a:latin typeface="+mn-lt"/>
                <a:cs typeface="Calibri" panose="020F0502020204030204" pitchFamily="34" charset="0"/>
              </a:rPr>
            </a:br>
            <a:br>
              <a:rPr lang="en-US" sz="3600" b="1" dirty="0">
                <a:solidFill>
                  <a:srgbClr val="0099CC"/>
                </a:solidFill>
                <a:latin typeface="+mn-lt"/>
                <a:cs typeface="Calibri" panose="020F0502020204030204" pitchFamily="34" charset="0"/>
              </a:rPr>
            </a:br>
            <a:r>
              <a:rPr lang="en-US" sz="2000" b="1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CSI 221</a:t>
            </a:r>
            <a:br>
              <a:rPr lang="en-US" sz="2000" b="1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</a:br>
            <a:r>
              <a:rPr lang="en-US" sz="2000" b="1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Computer Ethics and Society</a:t>
            </a:r>
            <a:endParaRPr lang="en-US" sz="2000" b="1" dirty="0">
              <a:solidFill>
                <a:srgbClr val="33CCCC"/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034970-CE43-421D-B1E6-5EEC23E90E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08895" y="5715000"/>
            <a:ext cx="3073745" cy="1280160"/>
          </a:xfrm>
        </p:spPr>
        <p:txBody>
          <a:bodyPr anchor="ctr">
            <a:norm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Submitted to: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dr. DAVID KHOURY</a:t>
            </a:r>
          </a:p>
          <a:p>
            <a:pPr algn="ctr"/>
            <a:endParaRPr lang="en-US" sz="1500" dirty="0">
              <a:solidFill>
                <a:schemeClr val="bg1"/>
              </a:solidFill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99ADA79-4425-4545-BE4F-B152B44359AA}"/>
              </a:ext>
            </a:extLst>
          </p:cNvPr>
          <p:cNvSpPr txBox="1"/>
          <p:nvPr/>
        </p:nvSpPr>
        <p:spPr>
          <a:xfrm>
            <a:off x="3293423" y="98579"/>
            <a:ext cx="724813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800" dirty="0">
                <a:solidFill>
                  <a:srgbClr val="002060"/>
                </a:solidFill>
                <a:cs typeface="Calibri" panose="020F0502020204030204" pitchFamily="34" charset="0"/>
              </a:rPr>
              <a:t>AMERICAN UNIVERSITY </a:t>
            </a:r>
            <a:br>
              <a:rPr lang="en-GB" sz="4800" dirty="0">
                <a:solidFill>
                  <a:srgbClr val="002060"/>
                </a:solidFill>
                <a:cs typeface="Calibri" panose="020F0502020204030204" pitchFamily="34" charset="0"/>
              </a:rPr>
            </a:br>
            <a:r>
              <a:rPr lang="en-GB" sz="4800" dirty="0">
                <a:solidFill>
                  <a:srgbClr val="002060"/>
                </a:solidFill>
                <a:cs typeface="Calibri" panose="020F0502020204030204" pitchFamily="34" charset="0"/>
              </a:rPr>
              <a:t>OF SCIENCE &amp; TECHNOLOGY</a:t>
            </a:r>
            <a:br>
              <a:rPr lang="en-US" sz="6000" dirty="0"/>
            </a:br>
            <a:endParaRPr lang="en-US" sz="6000" dirty="0"/>
          </a:p>
          <a:p>
            <a:pPr algn="ctr"/>
            <a:endParaRPr lang="en-US" sz="6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380E70-1459-411D-898E-7229427F3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25" y="-82980"/>
            <a:ext cx="2320962" cy="2387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F762F43-E992-45C1-9117-09F72BB5F95B}"/>
              </a:ext>
            </a:extLst>
          </p:cNvPr>
          <p:cNvSpPr/>
          <p:nvPr/>
        </p:nvSpPr>
        <p:spPr>
          <a:xfrm>
            <a:off x="1108818" y="5047336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000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Presented by: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algn="ctr"/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Yaakoub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Khalil (12200055)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5E1051-0646-D7AE-2B7A-14AFAD449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6415" y="2018477"/>
            <a:ext cx="3925708" cy="229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295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AD936B7-3A58-8DE1-B483-A51AFEB06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351" y="2750850"/>
            <a:ext cx="4613073" cy="29245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F49EA5-5E9F-0777-257A-C8BB48823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131" y="2562005"/>
            <a:ext cx="4734519" cy="30536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6126" y="587141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Rivalry</a:t>
            </a:r>
            <a:endParaRPr lang="en-US" b="1" dirty="0">
              <a:solidFill>
                <a:srgbClr val="002060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28363DD-7C0E-47C5-E2BE-825D0D6207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0255" y="4304862"/>
            <a:ext cx="441472" cy="583555"/>
          </a:xfrm>
          <a:prstGeom prst="rect">
            <a:avLst/>
          </a:prstGeom>
        </p:spPr>
      </p:pic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6CB1A2-E2A1-7F52-F235-FBB337F804DA}"/>
              </a:ext>
            </a:extLst>
          </p:cNvPr>
          <p:cNvSpPr txBox="1">
            <a:spLocks/>
          </p:cNvSpPr>
          <p:nvPr/>
        </p:nvSpPr>
        <p:spPr>
          <a:xfrm>
            <a:off x="292671" y="1264068"/>
            <a:ext cx="4587441" cy="6619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Free Open Source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DCCF095-AF28-6857-D16C-5DDC660199C7}"/>
              </a:ext>
            </a:extLst>
          </p:cNvPr>
          <p:cNvSpPr txBox="1">
            <a:spLocks/>
          </p:cNvSpPr>
          <p:nvPr/>
        </p:nvSpPr>
        <p:spPr>
          <a:xfrm>
            <a:off x="7382584" y="1264068"/>
            <a:ext cx="4587441" cy="6619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Proprietary</a:t>
            </a:r>
            <a:endParaRPr lang="en-US" sz="3200" b="1" dirty="0">
              <a:solidFill>
                <a:srgbClr val="00206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030317-DEFB-23E5-F16B-AD902440F2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5166" y="2053499"/>
            <a:ext cx="3343275" cy="1371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473A84-BC59-6A0B-2032-46B0742EFF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58695" y="5615606"/>
            <a:ext cx="884819" cy="75841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628A109-6C21-53E6-FFA2-A82CA9DB86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49826" y="5593932"/>
            <a:ext cx="884819" cy="75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6126" y="587141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Market Share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167F87-F070-A56E-D6B4-34BFFE7F8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126" y="1943929"/>
            <a:ext cx="8506510" cy="387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183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6126" y="587141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Market Share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1A1F8F-D2C8-F46E-5FC4-F993724A6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535" y="1939373"/>
            <a:ext cx="8338930" cy="406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83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066" y="309699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Ethics?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6CB1A2-E2A1-7F52-F235-FBB337F804DA}"/>
              </a:ext>
            </a:extLst>
          </p:cNvPr>
          <p:cNvSpPr txBox="1">
            <a:spLocks/>
          </p:cNvSpPr>
          <p:nvPr/>
        </p:nvSpPr>
        <p:spPr>
          <a:xfrm>
            <a:off x="1631017" y="1243960"/>
            <a:ext cx="8835132" cy="6619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Free Open Source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85737D2-B17A-1A7E-9A3F-D9600E75D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30" y="2064219"/>
            <a:ext cx="5142544" cy="43942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tx2"/>
                </a:solidFill>
              </a:rPr>
              <a:t>Key roles: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 Commercial Consumer &amp; Redistributor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 Open Source Provider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 Open Source Contributor</a:t>
            </a:r>
            <a:r>
              <a:rPr lang="en-GB" sz="2400" dirty="0">
                <a:solidFill>
                  <a:schemeClr val="tx2"/>
                </a:solidFill>
              </a:rPr>
              <a:t>s: success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>
                <a:solidFill>
                  <a:schemeClr val="tx2"/>
                </a:solidFill>
              </a:rPr>
              <a:t> Respect: provider’s ideas and rights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>
                <a:solidFill>
                  <a:schemeClr val="tx2"/>
                </a:solidFill>
              </a:rPr>
              <a:t> Moral: community to give back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>
                <a:solidFill>
                  <a:schemeClr val="tx2"/>
                </a:solidFill>
              </a:rPr>
              <a:t> Compliance and Trust: no usage abuse 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569CBD-6AC5-8DD3-4F6D-8784D7F47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3319" y="2345370"/>
            <a:ext cx="5517046" cy="319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613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066" y="309699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Ethics?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6CB1A2-E2A1-7F52-F235-FBB337F804DA}"/>
              </a:ext>
            </a:extLst>
          </p:cNvPr>
          <p:cNvSpPr txBox="1">
            <a:spLocks/>
          </p:cNvSpPr>
          <p:nvPr/>
        </p:nvSpPr>
        <p:spPr>
          <a:xfrm>
            <a:off x="1631017" y="1243960"/>
            <a:ext cx="8835132" cy="6619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Free Open Source - Conclusion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AE5DAA-A0B7-AFF4-8915-AE944600236C}"/>
              </a:ext>
            </a:extLst>
          </p:cNvPr>
          <p:cNvSpPr txBox="1"/>
          <p:nvPr/>
        </p:nvSpPr>
        <p:spPr>
          <a:xfrm>
            <a:off x="411307" y="2147260"/>
            <a:ext cx="60976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i="1" dirty="0">
                <a:solidFill>
                  <a:schemeClr val="tx2"/>
                </a:solidFill>
              </a:rPr>
              <a:t>Open source is generally perceived to be ethical because of the freedoms that it promotes. However, just because a solution is positioned as open source, does not necessarily mean it is an ethical.</a:t>
            </a:r>
          </a:p>
          <a:p>
            <a:pPr algn="ctr"/>
            <a:r>
              <a:rPr lang="en-US" sz="2400" b="0" i="1" dirty="0">
                <a:solidFill>
                  <a:srgbClr val="000000"/>
                </a:solidFill>
                <a:effectLst/>
                <a:latin typeface="-apple-system"/>
              </a:rPr>
              <a:t>Must meet the obligations of open source licensing and respect the intellectual property of the developers and organizations that have contributed code for re-use.</a:t>
            </a:r>
            <a:endParaRPr lang="en-US" sz="2400" i="1" dirty="0">
              <a:solidFill>
                <a:schemeClr val="tx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B1074A-9506-8E10-DC99-A747A6FFE489}"/>
              </a:ext>
            </a:extLst>
          </p:cNvPr>
          <p:cNvSpPr txBox="1"/>
          <p:nvPr/>
        </p:nvSpPr>
        <p:spPr>
          <a:xfrm>
            <a:off x="2999755" y="5905817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https://sourcecodecontrol.co/ethics-of-open-source-licensing/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C88AFEE-CDB7-BFF1-BCA9-0EC4A4033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366" y="2356746"/>
            <a:ext cx="4784849" cy="299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826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066" y="309699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Ethics?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6CB1A2-E2A1-7F52-F235-FBB337F804DA}"/>
              </a:ext>
            </a:extLst>
          </p:cNvPr>
          <p:cNvSpPr txBox="1">
            <a:spLocks/>
          </p:cNvSpPr>
          <p:nvPr/>
        </p:nvSpPr>
        <p:spPr>
          <a:xfrm>
            <a:off x="1631017" y="1243960"/>
            <a:ext cx="8835132" cy="6619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Proprietary Software Classification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85737D2-B17A-1A7E-9A3F-D9600E75D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30" y="2064219"/>
            <a:ext cx="5142544" cy="4394205"/>
          </a:xfrm>
        </p:spPr>
        <p:txBody>
          <a:bodyPr>
            <a:normAutofit/>
          </a:bodyPr>
          <a:lstStyle/>
          <a:p>
            <a:pPr algn="l" fontAlgn="base"/>
            <a:r>
              <a:rPr lang="en-US" sz="2000" b="0" i="0" dirty="0">
                <a:solidFill>
                  <a:srgbClr val="555555"/>
                </a:solidFill>
                <a:effectLst/>
                <a:latin typeface="Source Sans Pro" panose="020B0503030403020204" pitchFamily="34" charset="0"/>
              </a:rPr>
              <a:t>In terms of copyright, there are four broad classifications of software: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Commercial: 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Source Sans Pro" panose="020B0503030403020204" pitchFamily="34" charset="0"/>
              </a:rPr>
              <a:t>covered by copyright, acquiring a license to use it, not own it.</a:t>
            </a:r>
            <a:endParaRPr lang="en-US" sz="2400" dirty="0">
              <a:solidFill>
                <a:schemeClr val="tx2"/>
              </a:solidFill>
            </a:endParaRP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Shareware: 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Source Sans Pro" panose="020B0503030403020204" pitchFamily="34" charset="0"/>
              </a:rPr>
              <a:t>allow purchasers to make and distribute copies of the software</a:t>
            </a:r>
            <a:endParaRPr lang="en-US" sz="2400" dirty="0">
              <a:solidFill>
                <a:schemeClr val="tx2"/>
              </a:solidFill>
            </a:endParaRP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Freeware: </a:t>
            </a:r>
            <a:r>
              <a:rPr lang="en-US" sz="2000" b="0" i="0" dirty="0">
                <a:solidFill>
                  <a:srgbClr val="555555"/>
                </a:solidFill>
                <a:effectLst/>
                <a:latin typeface="Source Sans Pro" panose="020B0503030403020204" pitchFamily="34" charset="0"/>
              </a:rPr>
              <a:t>cannot take FREEWARE, modify or extend it, and then sell it as COMMERCIAL or SHAREWARE software.</a:t>
            </a:r>
            <a:endParaRPr lang="en-US" sz="2400" dirty="0">
              <a:solidFill>
                <a:schemeClr val="tx2"/>
              </a:solidFill>
            </a:endParaRPr>
          </a:p>
        </p:txBody>
      </p:sp>
      <p:pic>
        <p:nvPicPr>
          <p:cNvPr id="9218" name="Picture 2" descr="Conducting an Ethics Investigation: A Comprehensive 20-Step Guide | i-Sight">
            <a:extLst>
              <a:ext uri="{FF2B5EF4-FFF2-40B4-BE49-F238E27FC236}">
                <a16:creationId xmlns:a16="http://schemas.microsoft.com/office/drawing/2014/main" id="{BD411509-B12B-8F7C-BBCE-8BDE38674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755" y="2064218"/>
            <a:ext cx="5324732" cy="354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73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066" y="309699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Ethics?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6CB1A2-E2A1-7F52-F235-FBB337F804DA}"/>
              </a:ext>
            </a:extLst>
          </p:cNvPr>
          <p:cNvSpPr txBox="1">
            <a:spLocks/>
          </p:cNvSpPr>
          <p:nvPr/>
        </p:nvSpPr>
        <p:spPr>
          <a:xfrm>
            <a:off x="1631017" y="1243960"/>
            <a:ext cx="8835132" cy="6619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Proprietary Software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85737D2-B17A-1A7E-9A3F-D9600E75D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30" y="2064219"/>
            <a:ext cx="5142544" cy="43942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tx2"/>
                </a:solidFill>
              </a:rPr>
              <a:t>Licenses: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 License is permission granted by the holder of a copyright to another to use an original work.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 EULA: End User License Agreement.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GPL and LGPL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D6CDA7-50A6-4B1D-1E28-5E6F42DB0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028" y="1963126"/>
            <a:ext cx="3948613" cy="3994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163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6B1BE3-F72F-F1B5-08F9-FB45428E0ADB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F36388-D4DB-8CC9-5A88-9EB4DEAE6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937" y="1928191"/>
            <a:ext cx="7858125" cy="440303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08FA9E6-CC16-1697-A6FC-189EF69DE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987" y="739756"/>
            <a:ext cx="8649730" cy="867746"/>
          </a:xfrm>
        </p:spPr>
        <p:txBody>
          <a:bodyPr>
            <a:normAutofit fontScale="90000"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5400" b="1" dirty="0">
                <a:solidFill>
                  <a:srgbClr val="002060"/>
                </a:solidFill>
              </a:rPr>
              <a:t>And the debate stays on?</a:t>
            </a:r>
          </a:p>
        </p:txBody>
      </p:sp>
    </p:spTree>
    <p:extLst>
      <p:ext uri="{BB962C8B-B14F-4D97-AF65-F5344CB8AC3E}">
        <p14:creationId xmlns:p14="http://schemas.microsoft.com/office/powerpoint/2010/main" val="3617443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A8EA8F-C8C7-4BB2-B920-5E5B63D39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1685" y="2338464"/>
            <a:ext cx="10435959" cy="3864896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8000" dirty="0">
                <a:solidFill>
                  <a:srgbClr val="002060"/>
                </a:solidFill>
              </a:rPr>
              <a:t>Thank You!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7700" dirty="0">
                <a:solidFill>
                  <a:schemeClr val="tx1"/>
                </a:solidFill>
              </a:rPr>
              <a:t>_____________________</a:t>
            </a:r>
            <a:endParaRPr lang="en-US" sz="8000" dirty="0">
              <a:solidFill>
                <a:schemeClr val="tx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6B1BE3-F72F-F1B5-08F9-FB45428E0ADB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854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A8EA8F-C8C7-4BB2-B920-5E5B63D39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1685" y="2057400"/>
            <a:ext cx="10435959" cy="4145960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600" dirty="0">
                <a:solidFill>
                  <a:schemeClr val="tx1"/>
                </a:solidFill>
              </a:rPr>
              <a:t>https://codesigningstore.com/open-source-vs-proprietary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1600" dirty="0">
                <a:solidFill>
                  <a:schemeClr val="tx1"/>
                </a:solidFill>
              </a:rPr>
              <a:t>https://content.techgig.com/infographics/a-comparison-between-open-source-and-proprietary-software/articleshow/68985640.cms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1600" dirty="0">
                <a:solidFill>
                  <a:schemeClr val="tx1"/>
                </a:solidFill>
              </a:rPr>
              <a:t>https://www.xiphcyber.com/articles/open-source-vs-proprietary-software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1600" dirty="0">
                <a:solidFill>
                  <a:schemeClr val="tx1"/>
                </a:solidFill>
              </a:rPr>
              <a:t>https://en.wikipedia.org/wiki/Ten_Commandments_of_Computer_Ethics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1600" dirty="0">
                <a:solidFill>
                  <a:schemeClr val="tx1"/>
                </a:solidFill>
              </a:rPr>
              <a:t>https://wustl.edu/about/compliance-policies/computers-internet-policies/legal-ethical-software-use/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1600" dirty="0">
                <a:solidFill>
                  <a:schemeClr val="tx1"/>
                </a:solidFill>
              </a:rPr>
              <a:t>https://www.cmpe.boun.edu.tr/~say/c150/intro/lit10.html#:~:text=8)%20Thou%20shalt%20not%20appropriate,software%20piracy%20and%20is%20unethical.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1600" dirty="0">
                <a:solidFill>
                  <a:schemeClr val="tx1"/>
                </a:solidFill>
              </a:rPr>
              <a:t>Google search engine and images</a:t>
            </a:r>
          </a:p>
          <a:p>
            <a:pPr marL="0" indent="0" algn="ctr">
              <a:lnSpc>
                <a:spcPct val="120000"/>
              </a:lnSpc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B22481E-861D-CDD3-2A33-DAD513FA5063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BC2657-DD00-86F9-57E2-EB079C053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1135" y="620486"/>
            <a:ext cx="8649730" cy="867746"/>
          </a:xfrm>
        </p:spPr>
        <p:txBody>
          <a:bodyPr>
            <a:normAutofit fontScale="90000"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5400" dirty="0">
                <a:solidFill>
                  <a:srgbClr val="002060"/>
                </a:solidFill>
              </a:rPr>
              <a:t>References:</a:t>
            </a:r>
          </a:p>
        </p:txBody>
      </p:sp>
    </p:spTree>
    <p:extLst>
      <p:ext uri="{BB962C8B-B14F-4D97-AF65-F5344CB8AC3E}">
        <p14:creationId xmlns:p14="http://schemas.microsoft.com/office/powerpoint/2010/main" val="4002408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7040" y="616227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Ethics standards and codes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7CC3E4-00C6-803C-72BD-1D5C02BFE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466" y="2035866"/>
            <a:ext cx="5142878" cy="305379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8ED6B8E-686C-0B29-A567-BC900CDD855A}"/>
              </a:ext>
            </a:extLst>
          </p:cNvPr>
          <p:cNvSpPr txBox="1"/>
          <p:nvPr/>
        </p:nvSpPr>
        <p:spPr>
          <a:xfrm>
            <a:off x="2929558" y="5223427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rgbClr val="0099CC"/>
                </a:solidFill>
                <a:effectLst/>
                <a:latin typeface="Open Sans" panose="020B0606030504020204" pitchFamily="34" charset="0"/>
              </a:rPr>
              <a:t>Ethical standards</a:t>
            </a:r>
            <a:r>
              <a:rPr lang="en-US" b="0" i="0" dirty="0">
                <a:solidFill>
                  <a:srgbClr val="0099CC"/>
                </a:solidFill>
                <a:effectLst/>
                <a:latin typeface="Open Sans" panose="020B0606030504020204" pitchFamily="34" charset="0"/>
              </a:rPr>
              <a:t> </a:t>
            </a:r>
          </a:p>
          <a:p>
            <a:pPr algn="ctr"/>
            <a:r>
              <a:rPr lang="en-US" b="0" i="0" dirty="0">
                <a:solidFill>
                  <a:srgbClr val="555555"/>
                </a:solidFill>
                <a:effectLst/>
                <a:latin typeface="Open Sans" panose="020B0606030504020204" pitchFamily="34" charset="0"/>
              </a:rPr>
              <a:t>refer to a set of values that the institution's founders developed to guide the organization's conduct.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867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7040" y="616227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Ethics Values - Law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ED6B8E-686C-0B29-A567-BC900CDD855A}"/>
              </a:ext>
            </a:extLst>
          </p:cNvPr>
          <p:cNvSpPr txBox="1"/>
          <p:nvPr/>
        </p:nvSpPr>
        <p:spPr>
          <a:xfrm>
            <a:off x="870500" y="2072723"/>
            <a:ext cx="686214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Ethics</a:t>
            </a:r>
            <a:r>
              <a:rPr lang="en-US" sz="2400" dirty="0">
                <a:solidFill>
                  <a:schemeClr val="tx2"/>
                </a:solidFill>
              </a:rPr>
              <a:t> deals with placing a “</a:t>
            </a:r>
            <a:r>
              <a:rPr lang="en-US" sz="2400" b="1" dirty="0">
                <a:solidFill>
                  <a:schemeClr val="tx2"/>
                </a:solidFill>
              </a:rPr>
              <a:t>value</a:t>
            </a:r>
            <a:r>
              <a:rPr lang="en-US" sz="2400" dirty="0">
                <a:solidFill>
                  <a:schemeClr val="tx2"/>
                </a:solidFill>
              </a:rPr>
              <a:t>” on acts according to whether they are “</a:t>
            </a:r>
            <a:r>
              <a:rPr lang="en-US" sz="2400" b="1" dirty="0">
                <a:solidFill>
                  <a:schemeClr val="tx2"/>
                </a:solidFill>
              </a:rPr>
              <a:t>good</a:t>
            </a:r>
            <a:r>
              <a:rPr lang="en-US" sz="2400" dirty="0">
                <a:solidFill>
                  <a:schemeClr val="tx2"/>
                </a:solidFill>
              </a:rPr>
              <a:t>” or “</a:t>
            </a:r>
            <a:r>
              <a:rPr lang="en-US" sz="2400" b="1" dirty="0">
                <a:solidFill>
                  <a:schemeClr val="tx2"/>
                </a:solidFill>
              </a:rPr>
              <a:t>bad</a:t>
            </a:r>
            <a:r>
              <a:rPr lang="en-US" sz="2400" dirty="0">
                <a:solidFill>
                  <a:schemeClr val="tx2"/>
                </a:solidFill>
              </a:rPr>
              <a:t>”. Every society has its rules about whether certain acts are ethical or not. These rules have been established as a result of consensus in society and are often written into laws.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4D31B1-D417-B914-B095-49CDB0B48019}"/>
              </a:ext>
            </a:extLst>
          </p:cNvPr>
          <p:cNvSpPr txBox="1"/>
          <p:nvPr/>
        </p:nvSpPr>
        <p:spPr>
          <a:xfrm>
            <a:off x="870500" y="4410692"/>
            <a:ext cx="663188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Computer crimes </a:t>
            </a:r>
            <a:r>
              <a:rPr lang="en-US" sz="2400" dirty="0">
                <a:solidFill>
                  <a:schemeClr val="tx2"/>
                </a:solidFill>
              </a:rPr>
              <a:t>and</a:t>
            </a:r>
            <a:r>
              <a:rPr lang="en-US" sz="2400" b="1" dirty="0">
                <a:solidFill>
                  <a:schemeClr val="tx2"/>
                </a:solidFill>
              </a:rPr>
              <a:t> computer fraud </a:t>
            </a:r>
            <a:r>
              <a:rPr lang="en-US" sz="2400" dirty="0">
                <a:solidFill>
                  <a:schemeClr val="tx2"/>
                </a:solidFill>
              </a:rPr>
              <a:t>are now common terms. There are laws against them, and everyone is responsible for knowing what constitutes computer crime and computer fraud.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43B83C-17A2-5263-1ECF-6FEEFB06F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240" y="2107681"/>
            <a:ext cx="2641738" cy="19040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949004-1277-A341-3F04-F3E46C6E6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1479" y="4150070"/>
            <a:ext cx="3013259" cy="204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43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066" y="309699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Computer Ethics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6CB1A2-E2A1-7F52-F235-FBB337F804DA}"/>
              </a:ext>
            </a:extLst>
          </p:cNvPr>
          <p:cNvSpPr txBox="1">
            <a:spLocks/>
          </p:cNvSpPr>
          <p:nvPr/>
        </p:nvSpPr>
        <p:spPr>
          <a:xfrm>
            <a:off x="1631017" y="1243960"/>
            <a:ext cx="8835132" cy="6619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Ten Commandments of Computer Ethics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85737D2-B17A-1A7E-9A3F-D9600E75D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520" y="2020082"/>
            <a:ext cx="6382306" cy="4394205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Thou shalt not use a computer to harm other people.</a:t>
            </a:r>
          </a:p>
          <a:p>
            <a:pPr algn="l">
              <a:buFont typeface="+mj-lt"/>
              <a:buAutoNum type="arabicPeriod"/>
            </a:pPr>
            <a:r>
              <a:rPr lang="en-US" sz="2000" b="1" i="0" dirty="0">
                <a:solidFill>
                  <a:srgbClr val="0099CC"/>
                </a:solidFill>
                <a:effectLst/>
                <a:latin typeface="Arial" panose="020B0604020202020204" pitchFamily="34" charset="0"/>
              </a:rPr>
              <a:t>Thou shalt not interfere with other people's computer work.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Thou shalt not snoop around in other people's computer files.</a:t>
            </a:r>
          </a:p>
          <a:p>
            <a:pPr algn="l">
              <a:buFont typeface="+mj-lt"/>
              <a:buAutoNum type="arabicPeriod"/>
            </a:pPr>
            <a:r>
              <a:rPr lang="en-US" sz="2000" b="1" i="0" dirty="0">
                <a:solidFill>
                  <a:srgbClr val="0099CC"/>
                </a:solidFill>
                <a:effectLst/>
                <a:latin typeface="Arial" panose="020B0604020202020204" pitchFamily="34" charset="0"/>
              </a:rPr>
              <a:t>Thou shalt not use a computer to steal.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Thou shalt not use a computer to bear false witness.</a:t>
            </a:r>
          </a:p>
          <a:p>
            <a:pPr>
              <a:buFont typeface="+mj-lt"/>
              <a:buAutoNum type="arabicPeriod"/>
            </a:pPr>
            <a:r>
              <a:rPr lang="en-US" sz="2000" b="1" i="0" dirty="0">
                <a:solidFill>
                  <a:srgbClr val="0099CC"/>
                </a:solidFill>
                <a:effectLst/>
                <a:latin typeface="Arial" panose="020B0604020202020204" pitchFamily="34" charset="0"/>
              </a:rPr>
              <a:t>Thou shalt not copy or use proprietary software for which you have not paid (without permission).</a:t>
            </a:r>
          </a:p>
          <a:p>
            <a:pPr marL="0" indent="0" algn="l">
              <a:buNone/>
            </a:pPr>
            <a:endParaRPr lang="en-US" sz="2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9C4C24-9544-1D1D-19FB-C5FC370E5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015" y="2466307"/>
            <a:ext cx="4267200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040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066" y="309699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Computer Ethics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6CB1A2-E2A1-7F52-F235-FBB337F804DA}"/>
              </a:ext>
            </a:extLst>
          </p:cNvPr>
          <p:cNvSpPr txBox="1">
            <a:spLocks/>
          </p:cNvSpPr>
          <p:nvPr/>
        </p:nvSpPr>
        <p:spPr>
          <a:xfrm>
            <a:off x="1631017" y="1243960"/>
            <a:ext cx="8835132" cy="6619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Ten Commandments of Computer Ethics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85737D2-B17A-1A7E-9A3F-D9600E75D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1479" y="2020082"/>
            <a:ext cx="6052931" cy="4394205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 startAt="7"/>
            </a:pPr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Thou shalt not use other people's computer resources without authorization or proper compensation.</a:t>
            </a:r>
          </a:p>
          <a:p>
            <a:pPr algn="l">
              <a:buFont typeface="+mj-lt"/>
              <a:buAutoNum type="arabicPeriod" startAt="7"/>
            </a:pPr>
            <a:r>
              <a:rPr lang="en-US" sz="2000" b="1" i="0" dirty="0">
                <a:solidFill>
                  <a:srgbClr val="0099CC"/>
                </a:solidFill>
                <a:effectLst/>
                <a:latin typeface="Arial" panose="020B0604020202020204" pitchFamily="34" charset="0"/>
              </a:rPr>
              <a:t>Thou shalt not appropriate other people's intellectual output.</a:t>
            </a:r>
          </a:p>
          <a:p>
            <a:pPr algn="l">
              <a:buFont typeface="+mj-lt"/>
              <a:buAutoNum type="arabicPeriod" startAt="7"/>
            </a:pPr>
            <a:r>
              <a:rPr lang="en-US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Thou shalt think about the social consequences of the program you are writing or the system you are designing.</a:t>
            </a:r>
          </a:p>
          <a:p>
            <a:pPr algn="l">
              <a:buFont typeface="+mj-lt"/>
              <a:buAutoNum type="arabicPeriod" startAt="7"/>
            </a:pPr>
            <a:r>
              <a:rPr lang="en-US" sz="2000" b="1" i="0" dirty="0">
                <a:solidFill>
                  <a:srgbClr val="0099CC"/>
                </a:solidFill>
                <a:effectLst/>
                <a:latin typeface="Arial" panose="020B0604020202020204" pitchFamily="34" charset="0"/>
              </a:rPr>
              <a:t>Thou shalt always use a computer in ways that ensure consideration and respect for other humans.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E49909-06FC-EBCE-8386-B04E60291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6992" y="2537355"/>
            <a:ext cx="4137079" cy="241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996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066" y="309699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Computer Ethics</a:t>
            </a:r>
            <a:endParaRPr lang="en-US" b="1" dirty="0">
              <a:solidFill>
                <a:srgbClr val="00206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6CB1A2-E2A1-7F52-F235-FBB337F804DA}"/>
              </a:ext>
            </a:extLst>
          </p:cNvPr>
          <p:cNvSpPr txBox="1">
            <a:spLocks/>
          </p:cNvSpPr>
          <p:nvPr/>
        </p:nvSpPr>
        <p:spPr>
          <a:xfrm>
            <a:off x="1631017" y="1243960"/>
            <a:ext cx="8835132" cy="6619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Some Details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85737D2-B17A-1A7E-9A3F-D9600E75D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383" y="2020082"/>
            <a:ext cx="7444408" cy="4394205"/>
          </a:xfrm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If it is unethical to harm people by stealing and destroying other people’s property, ex: books and notebooks, it is equally bad to access and destroy their files.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Copying somebody else's program without proper authorization is software piracy and is unethical.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Reading other people’s e-mail messages is as bad as opening and reading their letters: This is invading their privacy.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Using a computer to break into the accounts of a company or a bank and transferring money should be judged the same way as robbery.</a:t>
            </a:r>
          </a:p>
          <a:p>
            <a:pPr algn="l">
              <a:buFont typeface="Wingdings" panose="05000000000000000000" pitchFamily="2" charset="2"/>
              <a:buChar char="Ø"/>
            </a:pPr>
            <a:endParaRPr lang="en-US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en-US" sz="2000" b="1" i="0" dirty="0">
              <a:solidFill>
                <a:srgbClr val="0099CC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21BCC1-D156-3B00-8EF8-06B8BF1DD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0636" y="2401059"/>
            <a:ext cx="3356111" cy="255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39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860" y="578498"/>
            <a:ext cx="8649730" cy="1293434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/>
              <a:t>Proprietary Software</a:t>
            </a:r>
            <a:br>
              <a:rPr lang="en-US" sz="4800" b="1" dirty="0"/>
            </a:br>
            <a:r>
              <a:rPr lang="en-US" sz="4800" b="1" dirty="0"/>
              <a:t>(PS)</a:t>
            </a:r>
            <a:endParaRPr lang="en-US" sz="4900" b="1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ACF21-DF82-49B4-A0B6-1A1F2A35F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29" y="2458527"/>
            <a:ext cx="7585567" cy="399989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GB" sz="2400" dirty="0">
                <a:solidFill>
                  <a:schemeClr val="tx2"/>
                </a:solidFill>
              </a:rPr>
              <a:t>A software that is owned by a specific person or organization.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>
                <a:solidFill>
                  <a:schemeClr val="tx2"/>
                </a:solidFill>
              </a:rPr>
              <a:t>Is protected by copyright laws.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>
                <a:solidFill>
                  <a:schemeClr val="tx2"/>
                </a:solidFill>
              </a:rPr>
              <a:t>Is not publicly available for users to modify or distribute.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>
                <a:solidFill>
                  <a:schemeClr val="tx2"/>
                </a:solidFill>
              </a:rPr>
              <a:t>Users may be required to pay a fee to use it. One time or by timely subscription.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9FD7DB-CEAF-423C-832F-F6221AAF573A}"/>
              </a:ext>
            </a:extLst>
          </p:cNvPr>
          <p:cNvSpPr txBox="1">
            <a:spLocks/>
          </p:cNvSpPr>
          <p:nvPr/>
        </p:nvSpPr>
        <p:spPr>
          <a:xfrm>
            <a:off x="3583460" y="6370149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ADD626-7ABB-D749-255D-21AD5B75C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8996" y="2734574"/>
            <a:ext cx="3530091" cy="247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268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889" y="327803"/>
            <a:ext cx="9873502" cy="1526876"/>
          </a:xfrm>
        </p:spPr>
        <p:txBody>
          <a:bodyPr>
            <a:noAutofit/>
          </a:bodyPr>
          <a:lstStyle/>
          <a:p>
            <a:pPr algn="ctr"/>
            <a:r>
              <a:rPr lang="en-US" b="1" dirty="0"/>
              <a:t>Free open-Source Software Definition</a:t>
            </a:r>
            <a:br>
              <a:rPr lang="en-US" b="1" dirty="0"/>
            </a:br>
            <a:r>
              <a:rPr lang="en-US" b="1" dirty="0"/>
              <a:t>(FOSS)</a:t>
            </a:r>
            <a:endParaRPr lang="en-US" sz="4900" b="1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ACF21-DF82-49B4-A0B6-1A1F2A35F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29" y="2458527"/>
            <a:ext cx="11520423" cy="3999897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dirty="0">
                <a:solidFill>
                  <a:schemeClr val="tx2"/>
                </a:solidFill>
              </a:rPr>
              <a:t>A software that is available for anyone to use, modify, and distribute.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 It is developed by a community of volunteers and the source code is publicly available.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 Is often distributed under a license that allows users to freely use, modify, and distribute the software, as long as they follow specific terms.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/>
                </a:solidFill>
              </a:rPr>
              <a:t> Examples: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2"/>
                </a:solidFill>
              </a:rPr>
              <a:t>	The Linux operating system.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2"/>
                </a:solidFill>
              </a:rPr>
              <a:t>	The Apache web server.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2"/>
                </a:solidFill>
              </a:rPr>
              <a:t>	The LibreOffice productivity suite.</a:t>
            </a:r>
          </a:p>
        </p:txBody>
      </p:sp>
      <p:pic>
        <p:nvPicPr>
          <p:cNvPr id="1026" name="Picture 2" descr="Lessons for creating good open source software | by Himanshu Mishra | Medium">
            <a:extLst>
              <a:ext uri="{FF2B5EF4-FFF2-40B4-BE49-F238E27FC236}">
                <a16:creationId xmlns:a16="http://schemas.microsoft.com/office/drawing/2014/main" id="{E423EC0F-9613-2A7F-9DA8-0FCC73002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205" y="3826099"/>
            <a:ext cx="3756010" cy="2948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DD63CEA-5194-A759-1DBF-EDD3E41E72A1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7112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3A53-E3FE-4852-8083-3E3EE022A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6126" y="580950"/>
            <a:ext cx="8649730" cy="877078"/>
          </a:xfrm>
        </p:spPr>
        <p:txBody>
          <a:bodyPr>
            <a:normAutofit/>
          </a:bodyPr>
          <a:lstStyle/>
          <a:p>
            <a:pPr algn="ctr"/>
            <a:r>
              <a:rPr lang="en-US" sz="4900" b="1" dirty="0">
                <a:solidFill>
                  <a:srgbClr val="002060"/>
                </a:solidFill>
              </a:rPr>
              <a:t>Rivalry</a:t>
            </a:r>
            <a:endParaRPr lang="en-US" b="1" dirty="0">
              <a:solidFill>
                <a:srgbClr val="002060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28363DD-7C0E-47C5-E2BE-825D0D620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255" y="4304862"/>
            <a:ext cx="441472" cy="583555"/>
          </a:xfrm>
          <a:prstGeom prst="rect">
            <a:avLst/>
          </a:prstGeom>
        </p:spPr>
      </p:pic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F5239BA-4BDC-41D6-876C-B6A65AB41507}"/>
              </a:ext>
            </a:extLst>
          </p:cNvPr>
          <p:cNvSpPr txBox="1">
            <a:spLocks/>
          </p:cNvSpPr>
          <p:nvPr/>
        </p:nvSpPr>
        <p:spPr>
          <a:xfrm>
            <a:off x="4022031" y="6414287"/>
            <a:ext cx="7834184" cy="4043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CSI 221 - Computer Ethics and Society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6CB1A2-E2A1-7F52-F235-FBB337F804DA}"/>
              </a:ext>
            </a:extLst>
          </p:cNvPr>
          <p:cNvSpPr txBox="1">
            <a:spLocks/>
          </p:cNvSpPr>
          <p:nvPr/>
        </p:nvSpPr>
        <p:spPr>
          <a:xfrm>
            <a:off x="292671" y="1264068"/>
            <a:ext cx="4587441" cy="6619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Free Open Source</a:t>
            </a:r>
            <a:endParaRPr lang="en-US" sz="3200" b="1" dirty="0">
              <a:solidFill>
                <a:srgbClr val="002060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DCCF095-AF28-6857-D16C-5DDC660199C7}"/>
              </a:ext>
            </a:extLst>
          </p:cNvPr>
          <p:cNvSpPr txBox="1">
            <a:spLocks/>
          </p:cNvSpPr>
          <p:nvPr/>
        </p:nvSpPr>
        <p:spPr>
          <a:xfrm>
            <a:off x="7382584" y="1264068"/>
            <a:ext cx="4587441" cy="6619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Proprietary</a:t>
            </a:r>
            <a:endParaRPr lang="en-US" sz="3200" b="1" dirty="0">
              <a:solidFill>
                <a:srgbClr val="00206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BEFF57-D9F0-799D-716F-EB25FA6B1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7301" y="5395213"/>
            <a:ext cx="904875" cy="762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CD030CE-30A4-F637-542D-F83578EB41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2584" y="2415210"/>
            <a:ext cx="4587441" cy="29711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030317-DEFB-23E5-F16B-AD902440F2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5166" y="2272157"/>
            <a:ext cx="3343275" cy="1371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E295A3C-B072-5C2F-914D-00CB88C6F6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2671" y="2415210"/>
            <a:ext cx="4125153" cy="287184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FAF062B-2B0A-C852-7583-199BC6194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353" y="5395213"/>
            <a:ext cx="904875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6429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412724"/>
      </a:dk2>
      <a:lt2>
        <a:srgbClr val="E8E4E2"/>
      </a:lt2>
      <a:accent1>
        <a:srgbClr val="4DA4C3"/>
      </a:accent1>
      <a:accent2>
        <a:srgbClr val="3B61B1"/>
      </a:accent2>
      <a:accent3>
        <a:srgbClr val="584DC3"/>
      </a:accent3>
      <a:accent4>
        <a:srgbClr val="7A3FB3"/>
      </a:accent4>
      <a:accent5>
        <a:srgbClr val="BB4DC3"/>
      </a:accent5>
      <a:accent6>
        <a:srgbClr val="B13B88"/>
      </a:accent6>
      <a:hlink>
        <a:srgbClr val="BF613F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</TotalTime>
  <Words>1071</Words>
  <Application>Microsoft Office PowerPoint</Application>
  <PresentationFormat>Widescreen</PresentationFormat>
  <Paragraphs>129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-apple-system</vt:lpstr>
      <vt:lpstr>Arial</vt:lpstr>
      <vt:lpstr>Calibri</vt:lpstr>
      <vt:lpstr>Calibri Light</vt:lpstr>
      <vt:lpstr>Open Sans</vt:lpstr>
      <vt:lpstr>Source Sans Pro</vt:lpstr>
      <vt:lpstr>Times New Roman</vt:lpstr>
      <vt:lpstr>Wingdings</vt:lpstr>
      <vt:lpstr>RetrospectVTI</vt:lpstr>
      <vt:lpstr>Proprietary Software Vs.  Free Open Source Software  CSI 221 Computer Ethics and Society</vt:lpstr>
      <vt:lpstr>Ethics standards and codes</vt:lpstr>
      <vt:lpstr>Ethics Values - Law</vt:lpstr>
      <vt:lpstr>Computer Ethics</vt:lpstr>
      <vt:lpstr>Computer Ethics</vt:lpstr>
      <vt:lpstr>Computer Ethics</vt:lpstr>
      <vt:lpstr>Proprietary Software (PS)</vt:lpstr>
      <vt:lpstr>Free open-Source Software Definition (FOSS)</vt:lpstr>
      <vt:lpstr>Rivalry</vt:lpstr>
      <vt:lpstr>Rivalry</vt:lpstr>
      <vt:lpstr>Market Share</vt:lpstr>
      <vt:lpstr>Market Share</vt:lpstr>
      <vt:lpstr>Ethics?</vt:lpstr>
      <vt:lpstr>Ethics?</vt:lpstr>
      <vt:lpstr>Ethics?</vt:lpstr>
      <vt:lpstr>Ethics?</vt:lpstr>
      <vt:lpstr>And the debate stays on?</vt:lpstr>
      <vt:lpstr>PowerPoint Presentation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networks – CSI 345 LAB Spring 2022 FINAL Project</dc:title>
  <dc:creator>Joe .</dc:creator>
  <cp:lastModifiedBy>YAACOUB KHALIL</cp:lastModifiedBy>
  <cp:revision>76</cp:revision>
  <dcterms:created xsi:type="dcterms:W3CDTF">2019-10-04T10:41:34Z</dcterms:created>
  <dcterms:modified xsi:type="dcterms:W3CDTF">2023-12-07T20:24:08Z</dcterms:modified>
</cp:coreProperties>
</file>

<file path=docProps/thumbnail.jpeg>
</file>